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6" r:id="rId2"/>
    <p:sldId id="386" r:id="rId3"/>
    <p:sldId id="387" r:id="rId4"/>
    <p:sldId id="388" r:id="rId5"/>
  </p:sldIdLst>
  <p:sldSz cx="12188825"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5F5F5F"/>
    <a:srgbClr val="7F7F7F"/>
    <a:srgbClr val="FFFFFF"/>
    <a:srgbClr val="808F92"/>
    <a:srgbClr val="D0DBD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47" autoAdjust="0"/>
    <p:restoredTop sz="87009" autoAdjust="0"/>
  </p:normalViewPr>
  <p:slideViewPr>
    <p:cSldViewPr snapToGrid="0">
      <p:cViewPr varScale="1">
        <p:scale>
          <a:sx n="94" d="100"/>
          <a:sy n="94" d="100"/>
        </p:scale>
        <p:origin x="1528" y="200"/>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7512"/>
    </p:cViewPr>
  </p:sorterViewPr>
  <p:notesViewPr>
    <p:cSldViewPr snapToGrid="0">
      <p:cViewPr varScale="1">
        <p:scale>
          <a:sx n="103" d="100"/>
          <a:sy n="103" d="100"/>
        </p:scale>
        <p:origin x="-4320"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tags" Target="tags/tag1.xml"/><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10/12/16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4250555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DB0592DB-01ED-A44A-830D-2A57CD1AF06B}" type="datetime1">
              <a:rPr lang="en-US" smtClean="0"/>
              <a:t>10/12/16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9" name="Picture 8"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t>10/12/16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16978-AAC9-904E-ABF1-80828AE7CA12}"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605984-D551-B648-83CC-28ABAB9E27F3}"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765FA284-DFBA-B546-A779-7827ED570E32}"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D23F527-3A46-1444-AC47-E74332FAE46E}"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E1F5459C-11CD-4246-BAA2-A0CD8B7930CF}"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B793641-39FE-9941-B493-4C6CA22258AD}"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E6E0838-3E10-424A-93AC-472DD16011EC}"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2A62B-A9A1-BD4B-8067-86DD35117CEE}"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4D813C46-5AAA-0045-A784-1D6C400A7C04}" type="datetime1">
              <a:rPr lang="en-US" smtClean="0"/>
              <a:t>10/12/16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0" name="Picture 9"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CFFFFBC-830B-BE48-A60F-3A3B7341FF90}" type="datetime1">
              <a:rPr lang="en-US" smtClean="0"/>
              <a:t>10/12/16</a:t>
            </a:fld>
            <a:endParaRPr dirty="0"/>
          </a:p>
        </p:txBody>
      </p:sp>
      <p:sp>
        <p:nvSpPr>
          <p:cNvPr id="8" name="Footer Placeholder 7"/>
          <p:cNvSpPr>
            <a:spLocks noGrp="1"/>
          </p:cNvSpPr>
          <p:nvPr>
            <p:ph type="ftr" sz="quarter" idx="11"/>
          </p:nvPr>
        </p:nvSpPr>
        <p:spPr/>
        <p:txBody>
          <a:bodyPr/>
          <a:lstStyle/>
          <a:p>
            <a:r>
              <a:rPr lang="en-US" smtClean="0"/>
              <a:t>Confidential – Oracle Internal/Restricted/Highly Restricted</a:t>
            </a:r>
            <a:endParaRPr dirty="0"/>
          </a:p>
        </p:txBody>
      </p:sp>
      <p:sp>
        <p:nvSpPr>
          <p:cNvPr id="9" name="Slide Number Placeholder 8"/>
          <p:cNvSpPr>
            <a:spLocks noGrp="1"/>
          </p:cNvSpPr>
          <p:nvPr>
            <p:ph type="sldNum" sz="quarter" idx="12"/>
          </p:nvPr>
        </p:nvSpPr>
        <p:spPr/>
        <p:txBody>
          <a:bodyPr/>
          <a:lstStyle/>
          <a:p>
            <a:fld id="{C51EAA63-D034-42AE-91FA-B13B9518C7BE}" type="slidenum">
              <a:r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t>10/12/16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t>10/12/16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t>10/12/16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DA38B655-5B37-774F-952B-2EF42A453626}"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10/12/16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8B482C15-144D-5047-A5F1-7D99D84BBFB0}"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t>10/12/16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fld id="{D061FBC3-B3BC-0343-8C44-083187317F83}" type="datetime1">
              <a:rPr lang="en-US" smtClean="0"/>
              <a:t>10/12/16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t>10/12/16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t>10/12/16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68BD323E-1AA8-9945-A9F0-CB54A017EE50}" type="datetime1">
              <a:rPr lang="en-US" smtClean="0"/>
              <a:t>10/12/16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7FD4AC-A98F-AB42-882B-C012365E1081}" type="datetime1">
              <a:rPr lang="en-US" smtClean="0"/>
              <a:t>10/12/16</a:t>
            </a:fld>
            <a:endParaRPr lang="en-US"/>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6276A67-317E-FC4B-BB72-4636858DDF23}" type="datetime1">
              <a:rPr lang="en-US" smtClean="0"/>
              <a:t>10/12/16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t>10/12/16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5190EDF2-7744-3443-B3CB-57655E386FA4}" type="datetime1">
              <a:rPr lang="en-US" smtClean="0"/>
              <a:t>10/12/16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t>10/12/16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t>10/12/16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154D1DD-7A94-3A44-A2B9-66FA7B1686B1}" type="datetime1">
              <a:rPr lang="en-US" smtClean="0"/>
              <a:t>10/12/16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t>10/12/16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theme" Target="../theme/theme1.xml"/><Relationship Id="rId4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userDrawn="1"/>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t>10/12/16</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40">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2" r:id="rId3"/>
    <p:sldLayoutId id="2147483664" r:id="rId4"/>
    <p:sldLayoutId id="2147483689" r:id="rId5"/>
    <p:sldLayoutId id="2147483650" r:id="rId6"/>
    <p:sldLayoutId id="2147483663" r:id="rId7"/>
    <p:sldLayoutId id="2147483686" r:id="rId8"/>
    <p:sldLayoutId id="2147483651" r:id="rId9"/>
    <p:sldLayoutId id="2147483665" r:id="rId10"/>
    <p:sldLayoutId id="2147483669" r:id="rId11"/>
    <p:sldLayoutId id="2147483692" r:id="rId12"/>
    <p:sldLayoutId id="2147483683" r:id="rId13"/>
    <p:sldLayoutId id="2147483670" r:id="rId14"/>
    <p:sldLayoutId id="2147483652" r:id="rId15"/>
    <p:sldLayoutId id="2147483671" r:id="rId16"/>
    <p:sldLayoutId id="2147483672" r:id="rId17"/>
    <p:sldLayoutId id="2147483679" r:id="rId18"/>
    <p:sldLayoutId id="2147483685" r:id="rId19"/>
    <p:sldLayoutId id="2147483688" r:id="rId20"/>
    <p:sldLayoutId id="2147483654" r:id="rId21"/>
    <p:sldLayoutId id="2147483666" r:id="rId22"/>
    <p:sldLayoutId id="2147483655" r:id="rId23"/>
    <p:sldLayoutId id="2147483656" r:id="rId24"/>
    <p:sldLayoutId id="2147483657" r:id="rId25"/>
    <p:sldLayoutId id="2147483673" r:id="rId26"/>
    <p:sldLayoutId id="2147483674" r:id="rId27"/>
    <p:sldLayoutId id="2147483682" r:id="rId28"/>
    <p:sldLayoutId id="2147483684" r:id="rId29"/>
    <p:sldLayoutId id="2147483690" r:id="rId30"/>
    <p:sldLayoutId id="2147483691" r:id="rId31"/>
    <p:sldLayoutId id="2147483668" r:id="rId32"/>
    <p:sldLayoutId id="2147483675" r:id="rId33"/>
    <p:sldLayoutId id="2147483676" r:id="rId34"/>
    <p:sldLayoutId id="2147483667" r:id="rId35"/>
    <p:sldLayoutId id="2147483661" r:id="rId36"/>
    <p:sldLayoutId id="2147483687" r:id="rId37"/>
    <p:sldLayoutId id="2147483659" r:id="rId3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dmitry.kornilov@oracl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jcp.org/en/jsr/detail?id=36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JSON Bourne</a:t>
            </a:r>
            <a:endParaRPr lang="en-US" dirty="0"/>
          </a:p>
        </p:txBody>
      </p:sp>
      <p:sp>
        <p:nvSpPr>
          <p:cNvPr id="5" name="Subtitle 4"/>
          <p:cNvSpPr>
            <a:spLocks noGrp="1"/>
          </p:cNvSpPr>
          <p:nvPr>
            <p:ph type="subTitle" idx="1"/>
          </p:nvPr>
        </p:nvSpPr>
        <p:spPr/>
        <p:txBody>
          <a:bodyPr/>
          <a:lstStyle/>
          <a:p>
            <a:r>
              <a:rPr lang="en-US" dirty="0"/>
              <a:t>Dual Licensing </a:t>
            </a:r>
            <a:r>
              <a:rPr lang="en-US" dirty="0" smtClean="0"/>
              <a:t>Request to </a:t>
            </a:r>
            <a:r>
              <a:rPr lang="en-US" dirty="0"/>
              <a:t>the Eclipse Foundation</a:t>
            </a:r>
            <a:endParaRPr lang="en-US" dirty="0"/>
          </a:p>
        </p:txBody>
      </p:sp>
      <p:sp>
        <p:nvSpPr>
          <p:cNvPr id="6" name="Text Placeholder 5"/>
          <p:cNvSpPr>
            <a:spLocks noGrp="1"/>
          </p:cNvSpPr>
          <p:nvPr>
            <p:ph type="body" sz="quarter" idx="13"/>
          </p:nvPr>
        </p:nvSpPr>
        <p:spPr/>
        <p:txBody>
          <a:bodyPr/>
          <a:lstStyle/>
          <a:p>
            <a:r>
              <a:rPr lang="en-US" dirty="0" smtClean="0"/>
              <a:t>Dmitry Kornilov</a:t>
            </a:r>
            <a:endParaRPr lang="en-US" dirty="0" smtClean="0"/>
          </a:p>
          <a:p>
            <a:r>
              <a:rPr lang="en-US" dirty="0" smtClean="0"/>
              <a:t>JSON-B spec lead</a:t>
            </a:r>
            <a:endParaRPr lang="en-US" dirty="0" smtClean="0"/>
          </a:p>
          <a:p>
            <a:r>
              <a:rPr lang="en-US" dirty="0" err="1" smtClean="0">
                <a:hlinkClick r:id="rId3"/>
              </a:rPr>
              <a:t>dmitry.kornilov@oracle.com</a:t>
            </a:r>
            <a:endParaRPr lang="en-US" dirty="0" smtClean="0"/>
          </a:p>
          <a:p>
            <a:endParaRPr lang="en-US" dirty="0"/>
          </a:p>
          <a:p>
            <a:r>
              <a:rPr lang="en-US" dirty="0" smtClean="0"/>
              <a:t>October</a:t>
            </a:r>
            <a:r>
              <a:rPr lang="en-US" dirty="0" smtClean="0"/>
              <a:t> 12, </a:t>
            </a:r>
            <a:r>
              <a:rPr lang="en-US" dirty="0" smtClean="0"/>
              <a:t>2016</a:t>
            </a:r>
            <a:endParaRPr lang="en-US" dirty="0"/>
          </a:p>
        </p:txBody>
      </p:sp>
      <p:sp>
        <p:nvSpPr>
          <p:cNvPr id="2" name="Footer Placeholder 1"/>
          <p:cNvSpPr>
            <a:spLocks noGrp="1"/>
          </p:cNvSpPr>
          <p:nvPr>
            <p:ph type="ftr" sz="quarter" idx="15"/>
          </p:nvPr>
        </p:nvSpPr>
        <p:spPr/>
        <p:txBody>
          <a:bodyPr/>
          <a:lstStyle/>
          <a:p>
            <a:r>
              <a:rPr lang="en-US" smtClean="0"/>
              <a:t>Confidential – Oracle Internal/Restricted/Highly Restricted</a:t>
            </a:r>
            <a:endParaRPr lang="en-US" dirty="0"/>
          </a:p>
        </p:txBody>
      </p:sp>
    </p:spTree>
    <p:extLst>
      <p:ext uri="{BB962C8B-B14F-4D97-AF65-F5344CB8AC3E}">
        <p14:creationId xmlns:p14="http://schemas.microsoft.com/office/powerpoint/2010/main" val="221069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JSON Bourne Project Description</a:t>
            </a:r>
            <a:endParaRPr lang="en-US" dirty="0"/>
          </a:p>
        </p:txBody>
      </p:sp>
      <p:sp>
        <p:nvSpPr>
          <p:cNvPr id="3" name="Content Placeholder 2"/>
          <p:cNvSpPr>
            <a:spLocks noGrp="1"/>
          </p:cNvSpPr>
          <p:nvPr>
            <p:ph idx="1"/>
          </p:nvPr>
        </p:nvSpPr>
        <p:spPr/>
        <p:txBody>
          <a:bodyPr/>
          <a:lstStyle/>
          <a:p>
            <a:r>
              <a:rPr lang="en-US" dirty="0" smtClean="0"/>
              <a:t>Reference Implementation of JSON Binding JSR (</a:t>
            </a:r>
            <a:r>
              <a:rPr lang="en-US" dirty="0" smtClean="0">
                <a:hlinkClick r:id="rId2"/>
              </a:rPr>
              <a:t>JSR-367</a:t>
            </a:r>
            <a:r>
              <a:rPr lang="en-US" dirty="0" smtClean="0"/>
              <a:t>)</a:t>
            </a:r>
          </a:p>
          <a:p>
            <a:r>
              <a:rPr lang="en-US" dirty="0" smtClean="0"/>
              <a:t>Provides a standard </a:t>
            </a:r>
            <a:r>
              <a:rPr lang="en-US" dirty="0"/>
              <a:t>binding layer for converting Java objects to/from JSON </a:t>
            </a:r>
            <a:r>
              <a:rPr lang="en-US" dirty="0" smtClean="0"/>
              <a:t>documents</a:t>
            </a:r>
          </a:p>
          <a:p>
            <a:r>
              <a:rPr lang="en-US" dirty="0" smtClean="0"/>
              <a:t>Current version is an important part of Java EE 8</a:t>
            </a:r>
          </a:p>
          <a:p>
            <a:r>
              <a:rPr lang="en-US" dirty="0"/>
              <a:t>N</a:t>
            </a:r>
            <a:r>
              <a:rPr lang="en-US" dirty="0" smtClean="0"/>
              <a:t>ext version is planned as one of the main components of Java EE Next</a:t>
            </a:r>
          </a:p>
          <a:p>
            <a:r>
              <a:rPr lang="en-US" dirty="0" smtClean="0"/>
              <a:t>Designed for standalone usage and to be integrated with other Java EE frameworks such as JAX-RS or JPA</a:t>
            </a:r>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2</a:t>
            </a:fld>
            <a:endParaRPr lang="uk-UA" dirty="0"/>
          </a:p>
        </p:txBody>
      </p:sp>
    </p:spTree>
    <p:extLst>
      <p:ext uri="{BB962C8B-B14F-4D97-AF65-F5344CB8AC3E}">
        <p14:creationId xmlns:p14="http://schemas.microsoft.com/office/powerpoint/2010/main" val="10831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endParaRPr lang="en-US" dirty="0"/>
          </a:p>
        </p:txBody>
      </p:sp>
      <p:sp>
        <p:nvSpPr>
          <p:cNvPr id="3" name="Content Placeholder 2"/>
          <p:cNvSpPr>
            <a:spLocks noGrp="1"/>
          </p:cNvSpPr>
          <p:nvPr>
            <p:ph idx="1"/>
          </p:nvPr>
        </p:nvSpPr>
        <p:spPr/>
        <p:txBody>
          <a:bodyPr/>
          <a:lstStyle/>
          <a:p>
            <a:r>
              <a:rPr lang="en-US" dirty="0" smtClean="0"/>
              <a:t>Currently developed as a part on </a:t>
            </a:r>
            <a:r>
              <a:rPr lang="en-US" dirty="0" err="1" smtClean="0"/>
              <a:t>EclipseLink</a:t>
            </a:r>
            <a:r>
              <a:rPr lang="en-US" dirty="0" smtClean="0"/>
              <a:t> project and hosted in </a:t>
            </a:r>
            <a:r>
              <a:rPr lang="en-US" dirty="0" err="1" smtClean="0"/>
              <a:t>EclipseLink</a:t>
            </a:r>
            <a:r>
              <a:rPr lang="en-US" dirty="0" smtClean="0"/>
              <a:t> repository</a:t>
            </a:r>
          </a:p>
          <a:p>
            <a:r>
              <a:rPr lang="en-US" dirty="0" err="1" smtClean="0"/>
              <a:t>EclipseLink</a:t>
            </a:r>
            <a:r>
              <a:rPr lang="en-US" dirty="0" smtClean="0"/>
              <a:t> and JSON Bourne projects are not related. We need to separate them.</a:t>
            </a:r>
          </a:p>
          <a:p>
            <a:r>
              <a:rPr lang="en-US" dirty="0" smtClean="0"/>
              <a:t>Project is in active development</a:t>
            </a:r>
          </a:p>
          <a:p>
            <a:pPr lvl="1"/>
            <a:r>
              <a:rPr lang="en-US" dirty="0" smtClean="0"/>
              <a:t>Version 1.0 is almost finished</a:t>
            </a:r>
          </a:p>
          <a:p>
            <a:pPr lvl="1"/>
            <a:r>
              <a:rPr lang="en-US" dirty="0" smtClean="0"/>
              <a:t>Next version is planned</a:t>
            </a:r>
          </a:p>
          <a:p>
            <a:r>
              <a:rPr lang="en-US" dirty="0" smtClean="0"/>
              <a:t>Approved for hosting on Eclipse Foundation and using dual licensing (EPL + EDL) by JCP</a:t>
            </a:r>
          </a:p>
          <a:p>
            <a:endParaRPr lang="en-US" dirty="0" smtClean="0"/>
          </a:p>
          <a:p>
            <a:endParaRPr lang="en-US" dirty="0" smtClean="0"/>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3</a:t>
            </a:fld>
            <a:endParaRPr lang="uk-UA" dirty="0"/>
          </a:p>
        </p:txBody>
      </p:sp>
    </p:spTree>
    <p:extLst>
      <p:ext uri="{BB962C8B-B14F-4D97-AF65-F5344CB8AC3E}">
        <p14:creationId xmlns:p14="http://schemas.microsoft.com/office/powerpoint/2010/main" val="168990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531151" y="1524001"/>
            <a:ext cx="6666574" cy="4419600"/>
          </a:xfrm>
        </p:spPr>
        <p:txBody>
          <a:bodyPr/>
          <a:lstStyle/>
          <a:p>
            <a:r>
              <a:rPr lang="en-US" dirty="0" smtClean="0"/>
              <a:t>JSON Bourne project seeks the Eclipse </a:t>
            </a:r>
            <a:r>
              <a:rPr lang="en-US" dirty="0" err="1" smtClean="0"/>
              <a:t>Boards's</a:t>
            </a:r>
            <a:r>
              <a:rPr lang="en-US" dirty="0" smtClean="0"/>
              <a:t> approval to dual-license the source code under EPL and EDL</a:t>
            </a:r>
          </a:p>
          <a:p>
            <a:endParaRPr lang="en-US" dirty="0" smtClean="0"/>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4</a:t>
            </a:fld>
            <a:endParaRPr lang="uk-UA"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279" y="1680013"/>
            <a:ext cx="2590628" cy="3497974"/>
          </a:xfrm>
          <a:prstGeom prst="rect">
            <a:avLst/>
          </a:prstGeom>
        </p:spPr>
      </p:pic>
    </p:spTree>
    <p:extLst>
      <p:ext uri="{BB962C8B-B14F-4D97-AF65-F5344CB8AC3E}">
        <p14:creationId xmlns:p14="http://schemas.microsoft.com/office/powerpoint/2010/main" val="168067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6">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16x9-2016-160322.potx" id="{B11D17A6-ACA2-4445-86DA-2A41F5EDE6E3}" vid="{34FFC17F-D0E0-4840-99BC-668C2BF321D9}"/>
    </a:ext>
  </a:extLst>
</a:theme>
</file>

<file path=ppt/theme/theme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Oracle-16x9-2016-160322</Template>
  <TotalTime>73</TotalTime>
  <Words>188</Words>
  <Application>Microsoft Macintosh PowerPoint</Application>
  <PresentationFormat>Custom</PresentationFormat>
  <Paragraphs>39</Paragraphs>
  <Slides>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Calibri</vt:lpstr>
      <vt:lpstr>Arial</vt:lpstr>
      <vt:lpstr>Oracle_16x9_2016</vt:lpstr>
      <vt:lpstr>JSON Bourne</vt:lpstr>
      <vt:lpstr>JSON Bourne Project Description</vt:lpstr>
      <vt:lpstr>Considerations</vt:lpstr>
      <vt:lpstr>Summary</vt:lpstr>
    </vt:vector>
  </TitlesOfParts>
  <Manager/>
  <Company/>
  <LinksUpToDate>false</LinksUpToDate>
  <SharedDoc>false</SharedDoc>
  <HyperlinkBase/>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JSON Bourne</dc:title>
  <dc:subject>Corproate Presentation Template</dc:subject>
  <dc:creator>Dmitry Kornilov</dc:creator>
  <cp:keywords/>
  <dc:description/>
  <cp:lastModifiedBy>Dmitry Kornilov</cp:lastModifiedBy>
  <cp:revision>6</cp:revision>
  <cp:lastPrinted>2014-07-16T02:22:57Z</cp:lastPrinted>
  <dcterms:created xsi:type="dcterms:W3CDTF">2016-10-12T09:45:18Z</dcterms:created>
  <dcterms:modified xsi:type="dcterms:W3CDTF">2016-10-12T10:59:01Z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